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361" r:id="rId9"/>
    <p:sldId id="360" r:id="rId10"/>
    <p:sldId id="362" r:id="rId11"/>
    <p:sldId id="366" r:id="rId12"/>
    <p:sldId id="368" r:id="rId13"/>
    <p:sldId id="369" r:id="rId14"/>
    <p:sldId id="370" r:id="rId15"/>
    <p:sldId id="371" r:id="rId16"/>
    <p:sldId id="372" r:id="rId17"/>
    <p:sldId id="375" r:id="rId18"/>
    <p:sldId id="376" r:id="rId19"/>
    <p:sldId id="31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9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Yerleştirme</a:t>
            </a:r>
            <a:r>
              <a:rPr lang="tr-TR" baseline="0" dirty="0" smtClean="0"/>
              <a:t> Puanı Hesaplama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7B27-4445-AA20-8A058DD66AE0}"/>
              </c:ext>
            </c:extLst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27-4445-AA20-8A058DD66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 smtClean="0"/>
            <a:t>II.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 smtClean="0"/>
            <a:t>% 60</a:t>
          </a:r>
          <a:endParaRPr lang="tr-TR" sz="3600" b="1" dirty="0"/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 smtClean="0"/>
            <a:t>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 smtClean="0"/>
            <a:t>% 40</a:t>
          </a:r>
          <a:endParaRPr lang="tr-TR" sz="3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22.03.2021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D:\MUHAMMED\afiş-broşür-bülten\psd\site\logo\LOGOSON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0558" cy="1143913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  <a:endParaRPr lang="tr-TR" sz="173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5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049628" cy="1123851"/>
            <a:chOff x="5849822" y="1994603"/>
            <a:chExt cx="3049628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dirty="0" smtClean="0">
                  <a:solidFill>
                    <a:schemeClr val="accent1"/>
                  </a:solidFill>
                  <a:latin typeface="Bebas Neue" panose="020B0606020202050201" pitchFamily="34" charset="0"/>
                </a:rPr>
                <a:t>Bir sonraki yıl</a:t>
              </a:r>
              <a:endParaRPr lang="en-US" dirty="0">
                <a:solidFill>
                  <a:schemeClr val="accent1"/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06311" cy="7063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 smtClean="0"/>
                <a:t>200</a:t>
              </a:r>
              <a:endParaRPr lang="en-US" sz="1600" b="1" dirty="0"/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947572"/>
            <a:ext cx="3128867" cy="1450652"/>
            <a:chOff x="3792928" y="4564784"/>
            <a:chExt cx="3128867" cy="1450652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meslek yüksek okullarını tercih etme hakkı elde edecek. 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dirty="0" smtClean="0">
                  <a:solidFill>
                    <a:schemeClr val="accent3">
                      <a:lumMod val="75000"/>
                    </a:schemeClr>
                  </a:solidFill>
                  <a:latin typeface="Bebas Neue" panose="020B0606020202050201" pitchFamily="34" charset="0"/>
                </a:rPr>
                <a:t>Meslek Yüksek Okulu</a:t>
              </a:r>
              <a:endParaRPr lang="en-US" dirty="0">
                <a:solidFill>
                  <a:schemeClr val="accent3">
                    <a:lumMod val="75000"/>
                  </a:schemeClr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732387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 smtClean="0"/>
                <a:t>150</a:t>
              </a:r>
              <a:endParaRPr lang="en-US" sz="1600" b="1" dirty="0"/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2912670" cy="1297883"/>
            <a:chOff x="4912892" y="3169920"/>
            <a:chExt cx="2912670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Lisans programlarını tercih edebilecekler.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dirty="0" err="1" smtClean="0">
                  <a:solidFill>
                    <a:schemeClr val="accent2">
                      <a:lumMod val="75000"/>
                    </a:schemeClr>
                  </a:solidFill>
                  <a:latin typeface="Bebas Neue" panose="020B0606020202050201" pitchFamily="34" charset="0"/>
                </a:rPr>
                <a:t>LİSans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7"/>
              <a:ext cx="654413" cy="654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b="1" dirty="0" smtClean="0"/>
                <a:t>180</a:t>
              </a:r>
              <a:endParaRPr lang="en-US" sz="1400" b="1" dirty="0"/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Baraj puanları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www.rehberlikservisim.com</a:t>
            </a:r>
            <a:endParaRPr lang="en-US" b="1" dirty="0"/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528650" y="3984353"/>
            <a:ext cx="2168783" cy="12359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27 Haziran 2021</a:t>
            </a:r>
          </a:p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Pazar</a:t>
            </a:r>
          </a:p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15.45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46967" y="3994983"/>
            <a:ext cx="1988288" cy="12359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27 Haziran 2021</a:t>
            </a:r>
          </a:p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Pazar</a:t>
            </a:r>
          </a:p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10.15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9341" y="4016247"/>
            <a:ext cx="2009552" cy="12359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 Haziran 2021</a:t>
            </a:r>
          </a:p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Cumartesi</a:t>
            </a:r>
          </a:p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10.15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856" y="5287618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664066" y="5248633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 smtClean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6683723" y="5376229"/>
            <a:ext cx="19428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Dil</a:t>
            </a:r>
          </a:p>
          <a:p>
            <a:pPr algn="ctr"/>
            <a:r>
              <a:rPr lang="tr-TR" sz="1600" dirty="0" smtClean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16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39 Resim" descr="takv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512" y="1222744"/>
            <a:ext cx="2477386" cy="2477386"/>
          </a:xfrm>
          <a:prstGeom prst="rect">
            <a:avLst/>
          </a:prstGeom>
        </p:spPr>
      </p:pic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Tıp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Beslenme ve Diyetetik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Bilgisayar ve Yazılım Mühendisliği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Dil ve Konuşma Terapisi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Dijital Oyun Tasarımı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Diş Hekimliği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Eczacılık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Ergoterapi</a:t>
                      </a:r>
                      <a:r>
                        <a:rPr lang="tr-TR" dirty="0" smtClean="0"/>
                        <a:t> (Fakülte, Yüksek kul)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Fizyoterapi ve Rehabilitasyon (Fakülte-Yüksek Okul)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Genetik ve </a:t>
                      </a:r>
                      <a:r>
                        <a:rPr lang="tr-TR" dirty="0" err="1" smtClean="0"/>
                        <a:t>Biyomühendislik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Hemşirelik (Fakülte)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Kentsel Tasarım ve Peyzaj Mimarlığı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Mimarlık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Moleküler Biyoloji ve Genetik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Hukuk </a:t>
                      </a:r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Çocuk Gelişimi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Hizmet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Grafik Tasarım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Siyaset Bilimi ve Kamu Yönetimi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 ve Çevre Tasarımı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Bankacılık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İktisadi ve İdari Bilimler Programları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İşletme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Kamu Yönetimi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Uluslararası İlişkiler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Moda Tasarımı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Psikoloji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Rehberlik ve Psikolojik Danışmanlık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Sınıf Öğretmenliği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Animasyon ve Oyun Tasarımı</a:t>
                      </a:r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Çizgi Film ve Animasyon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Halkla İlişkiler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İlahiyat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Okul Öncesi Öğretmenliği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Özel Eğitim Öğretmenliği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Radyo, Televizyon ve Sinema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Rekreasyon Yönetimi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Sinema ve Televizyon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Bilgiler Öğretmenliği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 Öğretmenliği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Tarih Öğretmenliği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Medya ve İletişim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İslam ve Din Bilimleri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Gastronomi ve Mutfak Sanatları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 smtClean="0"/>
            </a:p>
            <a:p>
              <a:pPr algn="ctr"/>
              <a:endParaRPr lang="tr-TR" sz="135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3" y="414670"/>
            <a:ext cx="3019647" cy="303027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5</a:t>
                </a:r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1" name="40 Grup"/>
          <p:cNvGrpSpPr/>
          <p:nvPr/>
        </p:nvGrpSpPr>
        <p:grpSpPr>
          <a:xfrm>
            <a:off x="470118" y="3541607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632200" y="3375011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7" name="26 Metin kutusu"/>
          <p:cNvSpPr txBox="1"/>
          <p:nvPr/>
        </p:nvSpPr>
        <p:spPr>
          <a:xfrm>
            <a:off x="5061097" y="2083982"/>
            <a:ext cx="3880884" cy="3046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b="1" dirty="0" smtClean="0"/>
              <a:t>Orta Öğretim Başarı Puanı (OBP)’</a:t>
            </a:r>
            <a:r>
              <a:rPr lang="tr-TR" sz="3200" b="1" dirty="0" err="1" smtClean="0"/>
              <a:t>nın</a:t>
            </a:r>
            <a:r>
              <a:rPr lang="tr-TR" sz="3200" b="1" dirty="0" smtClean="0"/>
              <a:t> katkı oranında ve hesaplanma şeklinde bir değişiklik olmayacaktır. </a:t>
            </a:r>
            <a:endParaRPr lang="tr-T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7" name="26 Metin kutusu"/>
          <p:cNvSpPr txBox="1"/>
          <p:nvPr/>
        </p:nvSpPr>
        <p:spPr>
          <a:xfrm>
            <a:off x="222741" y="992038"/>
            <a:ext cx="8698518" cy="5693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2060"/>
                </a:solidFill>
              </a:rPr>
              <a:t>Beden Eğitimi ve Spor Öğretmenliği</a:t>
            </a:r>
          </a:p>
          <a:p>
            <a:r>
              <a:rPr lang="tr-TR" sz="2800" b="1" dirty="0">
                <a:solidFill>
                  <a:srgbClr val="002060"/>
                </a:solidFill>
              </a:rPr>
              <a:t>Engellilerde Beden Eğitimi Öğretmenliği </a:t>
            </a:r>
          </a:p>
          <a:p>
            <a:r>
              <a:rPr lang="tr-TR" sz="2800" b="1" dirty="0">
                <a:solidFill>
                  <a:srgbClr val="002060"/>
                </a:solidFill>
              </a:rPr>
              <a:t>Müzik Öğretmenliği</a:t>
            </a:r>
          </a:p>
          <a:p>
            <a:r>
              <a:rPr lang="tr-TR" sz="2800" b="1" dirty="0">
                <a:solidFill>
                  <a:srgbClr val="002060"/>
                </a:solidFill>
              </a:rPr>
              <a:t>Resim Öğretmenliği </a:t>
            </a:r>
          </a:p>
          <a:p>
            <a:endParaRPr lang="tr-TR" sz="2800" b="1" dirty="0">
              <a:solidFill>
                <a:srgbClr val="002060"/>
              </a:solidFill>
            </a:endParaRPr>
          </a:p>
          <a:p>
            <a:r>
              <a:rPr lang="tr-TR" sz="2800" b="1" dirty="0"/>
              <a:t>   Programlarını tercih edebilmek için Y- </a:t>
            </a:r>
            <a:r>
              <a:rPr lang="tr-TR" sz="2800" b="1" dirty="0" err="1"/>
              <a:t>TYT’den</a:t>
            </a:r>
            <a:r>
              <a:rPr lang="tr-TR" sz="2800" b="1" dirty="0"/>
              <a:t> ilk 800.000 başarı sırasında olmak gerekir. </a:t>
            </a:r>
          </a:p>
          <a:p>
            <a:r>
              <a:rPr lang="tr-TR" sz="2800" b="1" dirty="0"/>
              <a:t>   Bu şartı sağlayan daha sonra özel yetenek sınavına katılabilir. </a:t>
            </a:r>
          </a:p>
          <a:p>
            <a:endParaRPr lang="tr-TR" sz="2800" b="1" dirty="0"/>
          </a:p>
          <a:p>
            <a:r>
              <a:rPr lang="tr-TR" sz="2800" b="1" dirty="0"/>
              <a:t>  Not: Bunların dışındaki özel yetenek programlarına ön başvuru için en az 150 ve üstü ham TYT puanı istenmektedir. </a:t>
            </a:r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691659" y="0"/>
            <a:ext cx="8229600" cy="1066130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C00000"/>
                </a:solidFill>
              </a:rPr>
              <a:t>ÖZEL YETENEKLE ÖĞRENCİ ALAN</a:t>
            </a:r>
          </a:p>
        </p:txBody>
      </p:sp>
    </p:spTree>
    <p:extLst>
      <p:ext uri="{BB962C8B-B14F-4D97-AF65-F5344CB8AC3E}">
        <p14:creationId xmlns:p14="http://schemas.microsoft.com/office/powerpoint/2010/main" val="106720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7" name="26 Metin kutusu"/>
          <p:cNvSpPr txBox="1"/>
          <p:nvPr/>
        </p:nvSpPr>
        <p:spPr>
          <a:xfrm>
            <a:off x="222741" y="1355027"/>
            <a:ext cx="8698518" cy="2677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r-TR" sz="2800" dirty="0" smtClean="0">
              <a:solidFill>
                <a:schemeClr val="bg1"/>
              </a:solidFill>
            </a:endParaRP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 smtClean="0">
                <a:solidFill>
                  <a:schemeClr val="bg1"/>
                </a:solidFill>
              </a:rPr>
              <a:t>Meslek </a:t>
            </a:r>
            <a:r>
              <a:rPr lang="tr-TR" sz="2800" dirty="0">
                <a:solidFill>
                  <a:schemeClr val="bg1"/>
                </a:solidFill>
              </a:rPr>
              <a:t>lisesi mezunlarının alanları ile ilgili 2 yıllık </a:t>
            </a:r>
            <a:r>
              <a:rPr lang="tr-TR" sz="2800" dirty="0" err="1">
                <a:solidFill>
                  <a:schemeClr val="bg1"/>
                </a:solidFill>
              </a:rPr>
              <a:t>önlisans</a:t>
            </a:r>
            <a:r>
              <a:rPr lang="tr-TR" sz="2800" dirty="0">
                <a:solidFill>
                  <a:schemeClr val="bg1"/>
                </a:solidFill>
              </a:rPr>
              <a:t> programları için aldıkları ek puan hakkı </a:t>
            </a:r>
            <a:r>
              <a:rPr lang="tr-TR" sz="2800" dirty="0" err="1">
                <a:solidFill>
                  <a:schemeClr val="bg1"/>
                </a:solidFill>
              </a:rPr>
              <a:t>TYT’de</a:t>
            </a:r>
            <a:r>
              <a:rPr lang="tr-TR" sz="2800" dirty="0">
                <a:solidFill>
                  <a:schemeClr val="bg1"/>
                </a:solidFill>
              </a:rPr>
              <a:t> devam etmektedir. </a:t>
            </a:r>
            <a:endParaRPr lang="tr-TR" sz="2800" dirty="0" smtClean="0">
              <a:solidFill>
                <a:schemeClr val="bg1"/>
              </a:solidFill>
            </a:endParaRPr>
          </a:p>
          <a:p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4764" y="0"/>
            <a:ext cx="7886700" cy="992038"/>
          </a:xfrm>
        </p:spPr>
        <p:txBody>
          <a:bodyPr/>
          <a:lstStyle/>
          <a:p>
            <a:r>
              <a:rPr lang="tr-TR" b="1" dirty="0" smtClean="0"/>
              <a:t>	</a:t>
            </a:r>
            <a:r>
              <a:rPr lang="tr-TR" b="1" dirty="0" smtClean="0">
                <a:solidFill>
                  <a:schemeClr val="accent1"/>
                </a:solidFill>
              </a:rPr>
              <a:t>EK PUAN HAKKI</a:t>
            </a:r>
            <a:endParaRPr lang="tr-T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599414" y="1543756"/>
            <a:ext cx="4205586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</a:t>
            </a:r>
            <a:r>
              <a:rPr lang="tr-T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rehberlikservisim</a:t>
            </a: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.com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18226" y="2644114"/>
            <a:ext cx="4167962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Muhammet YAVUZ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www.rehberlikservisim.com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" name="Picture 4" descr="D:\MUHAMMED\afiş-broşür-bülten\psd\site\logo\LOGOSON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56" y="5497032"/>
            <a:ext cx="2450558" cy="1143913"/>
          </a:xfrm>
          <a:prstGeom prst="rect">
            <a:avLst/>
          </a:prstGeom>
          <a:noFill/>
        </p:spPr>
      </p:pic>
      <p:sp>
        <p:nvSpPr>
          <p:cNvPr id="9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2364827" y="190630"/>
            <a:ext cx="3930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	KAYNAKÇA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 smtClean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 smtClean="0">
                <a:solidFill>
                  <a:srgbClr val="FFFF00"/>
                </a:solidFill>
              </a:rPr>
              <a:t>3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oturum 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>
          <a:xfrm>
            <a:off x="4772689" y="6313820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 smtClean="0"/>
                <a:t>Soru</a:t>
              </a:r>
              <a:endParaRPr lang="tr-TR" sz="5400" dirty="0"/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/>
                <a:t>Dakika</a:t>
              </a:r>
              <a:endParaRPr lang="tr-TR" sz="4000" dirty="0"/>
            </a:p>
          </p:txBody>
        </p:sp>
      </p:grp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www.rehberlikservisim.com</a:t>
            </a:r>
            <a:endParaRPr lang="en-US" b="1" dirty="0"/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160</a:t>
            </a:r>
            <a:endParaRPr lang="tr-TR" sz="3600" b="1" dirty="0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636624" y="6335086"/>
            <a:ext cx="3086100" cy="365125"/>
          </a:xfrm>
        </p:spPr>
        <p:txBody>
          <a:bodyPr/>
          <a:lstStyle/>
          <a:p>
            <a:r>
              <a:rPr lang="en-US" b="1" dirty="0" smtClean="0"/>
              <a:t>www.rehberlikservisim.com</a:t>
            </a:r>
            <a:endParaRPr lang="en-US" b="1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grpSp>
        <p:nvGrpSpPr>
          <p:cNvPr id="2" name="19 Grup"/>
          <p:cNvGrpSpPr/>
          <p:nvPr/>
        </p:nvGrpSpPr>
        <p:grpSpPr>
          <a:xfrm>
            <a:off x="4005927" y="3464441"/>
            <a:ext cx="1342250" cy="1830572"/>
            <a:chOff x="4165415" y="1369828"/>
            <a:chExt cx="1342250" cy="1830572"/>
          </a:xfrm>
        </p:grpSpPr>
        <p:pic>
          <p:nvPicPr>
            <p:cNvPr id="13" name="12 Resim" descr="balloon-298840_64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5415" y="1369828"/>
              <a:ext cx="1342250" cy="1830572"/>
            </a:xfrm>
            <a:prstGeom prst="rect">
              <a:avLst/>
            </a:prstGeom>
          </p:spPr>
        </p:pic>
        <p:sp>
          <p:nvSpPr>
            <p:cNvPr id="16" name="15 Metin kutusu"/>
            <p:cNvSpPr txBox="1"/>
            <p:nvPr/>
          </p:nvSpPr>
          <p:spPr>
            <a:xfrm>
              <a:off x="4423144" y="1765005"/>
              <a:ext cx="7868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400" b="1" dirty="0" smtClean="0"/>
                <a:t>80</a:t>
              </a:r>
              <a:endParaRPr lang="tr-TR" sz="4400" b="1" dirty="0"/>
            </a:p>
          </p:txBody>
        </p:sp>
      </p:grpSp>
      <p:grpSp>
        <p:nvGrpSpPr>
          <p:cNvPr id="3" name="23 Grup"/>
          <p:cNvGrpSpPr/>
          <p:nvPr/>
        </p:nvGrpSpPr>
        <p:grpSpPr>
          <a:xfrm>
            <a:off x="7044956" y="2665338"/>
            <a:ext cx="1322867" cy="2329191"/>
            <a:chOff x="7544686" y="1081086"/>
            <a:chExt cx="1322867" cy="2329191"/>
          </a:xfrm>
        </p:grpSpPr>
        <p:pic>
          <p:nvPicPr>
            <p:cNvPr id="15" name="14 Resim" descr="Palloncino-Azzurr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4686" y="1081086"/>
              <a:ext cx="1322867" cy="2329191"/>
            </a:xfrm>
            <a:prstGeom prst="rect">
              <a:avLst/>
            </a:prstGeom>
          </p:spPr>
        </p:pic>
        <p:sp>
          <p:nvSpPr>
            <p:cNvPr id="17" name="16 Metin kutusu"/>
            <p:cNvSpPr txBox="1"/>
            <p:nvPr/>
          </p:nvSpPr>
          <p:spPr>
            <a:xfrm>
              <a:off x="7761767" y="1382232"/>
              <a:ext cx="94629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 smtClean="0"/>
                <a:t>120</a:t>
              </a:r>
              <a:r>
                <a:rPr lang="tr-TR" dirty="0" smtClean="0"/>
                <a:t> </a:t>
              </a:r>
              <a:r>
                <a:rPr lang="tr-TR" b="1" dirty="0" err="1" smtClean="0"/>
                <a:t>dk</a:t>
              </a:r>
              <a:r>
                <a:rPr lang="tr-TR" b="1" dirty="0" smtClean="0"/>
                <a:t>.</a:t>
              </a:r>
              <a:endParaRPr lang="tr-TR" b="1" dirty="0"/>
            </a:p>
          </p:txBody>
        </p:sp>
      </p:grpSp>
      <p:sp>
        <p:nvSpPr>
          <p:cNvPr id="19" name="18 Yuvarlatılmış Dikdörtgen"/>
          <p:cNvSpPr/>
          <p:nvPr/>
        </p:nvSpPr>
        <p:spPr>
          <a:xfrm>
            <a:off x="3859619" y="5273749"/>
            <a:ext cx="1743739" cy="8718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Soru </a:t>
            </a:r>
          </a:p>
          <a:p>
            <a:pPr algn="ctr"/>
            <a:r>
              <a:rPr lang="tr-TR" sz="2400" b="1" dirty="0" smtClean="0"/>
              <a:t>Sayısı</a:t>
            </a:r>
            <a:endParaRPr lang="tr-TR" sz="2400" b="1" dirty="0"/>
          </a:p>
        </p:txBody>
      </p:sp>
      <p:sp>
        <p:nvSpPr>
          <p:cNvPr id="21" name="20 Yuvarlatılmış Dikdörtgen"/>
          <p:cNvSpPr/>
          <p:nvPr/>
        </p:nvSpPr>
        <p:spPr>
          <a:xfrm>
            <a:off x="6468140" y="4596810"/>
            <a:ext cx="1743739" cy="8718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Sınav Süresi</a:t>
            </a:r>
            <a:endParaRPr lang="tr-TR" sz="2400" b="1" dirty="0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www.rehberlikservisim.com</a:t>
            </a:r>
            <a:endParaRPr lang="en-US" b="1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% 17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% 17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 smtClean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  <a:endParaRPr lang="en-US" sz="5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6" name="3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120863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rgbClr val="FF0000"/>
                  </a:solidFill>
                </a:rPr>
                <a:t>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SÖZEL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SAYISAL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DİL </a:t>
            </a:r>
          </a:p>
          <a:p>
            <a:pPr algn="ctr"/>
            <a:r>
              <a:rPr lang="tr-TR" sz="2800" b="1" dirty="0" smtClean="0"/>
              <a:t>PUANI</a:t>
            </a:r>
            <a:endParaRPr lang="tr-TR" sz="2800" b="1" dirty="0"/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 smtClean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 smtClean="0">
                    <a:solidFill>
                      <a:srgbClr val="FFFF00"/>
                    </a:solidFill>
                  </a:rPr>
                  <a:t> </a:t>
                </a:r>
                <a:endParaRPr lang="tr-TR" sz="10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300" b="1" dirty="0" smtClean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 30</a:t>
                </a:r>
                <a:endParaRPr lang="tr-TR" sz="16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 smtClean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 smtClean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0" name="49 Altbilgi Yer Tutucusu"/>
          <p:cNvSpPr>
            <a:spLocks noGrp="1"/>
          </p:cNvSpPr>
          <p:nvPr>
            <p:ph type="ftr" sz="quarter" idx="11"/>
          </p:nvPr>
        </p:nvSpPr>
        <p:spPr>
          <a:xfrm>
            <a:off x="1657350" y="6356351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Adayın, Yerleşmeyi Hedeflediği Programın Puan Türleri</a:t>
                      </a:r>
                      <a:r>
                        <a:rPr lang="tr-TR" baseline="0" dirty="0" smtClean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ALAN YETERLİLİK TESTLERİ </a:t>
                      </a:r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Türk Dili ve Edebiyatı- Sosyal Bilimler-1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Sosyal Bilimler-2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 Matematik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Sayısal + Eşit Ağırlık  Puanı</a:t>
                      </a:r>
                      <a:r>
                        <a:rPr lang="tr-TR" baseline="0" dirty="0" smtClean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546040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YKS</Template>
  <TotalTime>120</TotalTime>
  <Words>764</Words>
  <Application>Microsoft Office PowerPoint</Application>
  <PresentationFormat>Ekran Gösterisi (4:3)</PresentationFormat>
  <Paragraphs>274</Paragraphs>
  <Slides>19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7" baseType="lpstr">
      <vt:lpstr>Adobe Heiti Std R</vt:lpstr>
      <vt:lpstr>Arial</vt:lpstr>
      <vt:lpstr>Arial Black</vt:lpstr>
      <vt:lpstr>Bebas Neue</vt:lpstr>
      <vt:lpstr>Calibri</vt:lpstr>
      <vt:lpstr>Calibri Light</vt:lpstr>
      <vt:lpstr>Roboto Bk</vt:lpstr>
      <vt:lpstr>Office Teması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ÖZEL YETENEKLE ÖĞRENCİ ALAN</vt:lpstr>
      <vt:lpstr> EK PUAN HAKKI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YÜKSEK ÖĞRETİM     KURUMLARI SINAVI</dc:title>
  <dc:creator>Rehberlik Maide</dc:creator>
  <cp:lastModifiedBy>Rehberlik Maide</cp:lastModifiedBy>
  <cp:revision>5</cp:revision>
  <dcterms:created xsi:type="dcterms:W3CDTF">2021-03-04T09:20:14Z</dcterms:created>
  <dcterms:modified xsi:type="dcterms:W3CDTF">2021-03-22T08:40:16Z</dcterms:modified>
</cp:coreProperties>
</file>